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279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73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86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75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17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9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61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9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51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57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49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67EC9-F280-4C8C-A51D-3A9BDD64B28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CD960-25DF-462E-80B6-53B3B939A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53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formazioni@vab-brembilla.i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it.ly/3SZVkZt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SOCCORRITORE EMERGENZA URGENZA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A2B4A6-5C74-4A84-ACBB-98D825C82E08}"/>
              </a:ext>
            </a:extLst>
          </p:cNvPr>
          <p:cNvSpPr txBox="1"/>
          <p:nvPr/>
        </p:nvSpPr>
        <p:spPr>
          <a:xfrm>
            <a:off x="559251" y="2357259"/>
            <a:ext cx="8052709" cy="2483693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600" dirty="0">
                <a:latin typeface="Franklin Gothic Demi Cond" panose="020B0706030402020204" pitchFamily="34" charset="0"/>
              </a:rPr>
              <a:t>Servizi di EMERGENZA URGENZA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600" dirty="0">
                <a:latin typeface="Franklin Gothic Demi Cond" panose="020B0706030402020204" pitchFamily="34" charset="0"/>
              </a:rPr>
              <a:t>Incidenti / Malori che richiedono un intervento rapido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7FD208-ADA8-4207-8049-90FC3D100AE7}"/>
              </a:ext>
            </a:extLst>
          </p:cNvPr>
          <p:cNvSpPr txBox="1"/>
          <p:nvPr/>
        </p:nvSpPr>
        <p:spPr>
          <a:xfrm>
            <a:off x="1532161" y="1157994"/>
            <a:ext cx="61068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000" b="1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 cosa si occupa?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909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SOCCORRITORE EMERGENZA URGENZA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A2B4A6-5C74-4A84-ACBB-98D825C82E08}"/>
              </a:ext>
            </a:extLst>
          </p:cNvPr>
          <p:cNvSpPr txBox="1"/>
          <p:nvPr/>
        </p:nvSpPr>
        <p:spPr>
          <a:xfrm>
            <a:off x="449034" y="1950646"/>
            <a:ext cx="8273143" cy="2956707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Equipaggio composto da 3 soccorritori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Attivati dalla centrale 112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Con il supporto della centrale e/o di altri mezzi di soccorso (MSA/MSI/ELISOCCORSO)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7FD208-ADA8-4207-8049-90FC3D100AE7}"/>
              </a:ext>
            </a:extLst>
          </p:cNvPr>
          <p:cNvSpPr txBox="1"/>
          <p:nvPr/>
        </p:nvSpPr>
        <p:spPr>
          <a:xfrm>
            <a:off x="1714495" y="923399"/>
            <a:ext cx="6106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Come?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605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SOCCORRITORE EMERGENZA URGENZA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A2B4A6-5C74-4A84-ACBB-98D825C82E08}"/>
              </a:ext>
            </a:extLst>
          </p:cNvPr>
          <p:cNvSpPr txBox="1"/>
          <p:nvPr/>
        </p:nvSpPr>
        <p:spPr>
          <a:xfrm>
            <a:off x="449034" y="1950646"/>
            <a:ext cx="8273143" cy="3573799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3 turni giornalieri (06-13 / 13-20 / 20-06)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Dalle 14 del </a:t>
            </a:r>
            <a:r>
              <a:rPr lang="it-IT" sz="3200" dirty="0" err="1">
                <a:latin typeface="Franklin Gothic Demi Cond" panose="020B0706030402020204" pitchFamily="34" charset="0"/>
              </a:rPr>
              <a:t>VENERDì</a:t>
            </a:r>
            <a:r>
              <a:rPr lang="it-IT" sz="3200" dirty="0">
                <a:latin typeface="Franklin Gothic Demi Cond" panose="020B0706030402020204" pitchFamily="34" charset="0"/>
              </a:rPr>
              <a:t> fino alle 23.59 della DOMENICA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Partenza dalla postazione AREU 112 di ZOGNO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600" dirty="0">
                <a:latin typeface="Franklin Gothic Demi Cond" panose="020B0706030402020204" pitchFamily="34" charset="0"/>
              </a:rPr>
              <a:t>Possibilità di turni infrasettimanali notturni da BREMBILLA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7FD208-ADA8-4207-8049-90FC3D100AE7}"/>
              </a:ext>
            </a:extLst>
          </p:cNvPr>
          <p:cNvSpPr txBox="1"/>
          <p:nvPr/>
        </p:nvSpPr>
        <p:spPr>
          <a:xfrm>
            <a:off x="1532161" y="970076"/>
            <a:ext cx="6106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Quando?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2253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SOCCORRITORE EMERGENZA URGENZA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A2B4A6-5C74-4A84-ACBB-98D825C82E08}"/>
              </a:ext>
            </a:extLst>
          </p:cNvPr>
          <p:cNvSpPr txBox="1"/>
          <p:nvPr/>
        </p:nvSpPr>
        <p:spPr>
          <a:xfrm>
            <a:off x="740223" y="2170085"/>
            <a:ext cx="8273143" cy="2956707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Bisogna avere dai 18 ai 70 anni;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Avere tempo soprattutto dal venerdì alla domenica;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Frequentare il Corso di 120 ore + 60 di tirocinio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7FD208-ADA8-4207-8049-90FC3D100AE7}"/>
              </a:ext>
            </a:extLst>
          </p:cNvPr>
          <p:cNvSpPr txBox="1"/>
          <p:nvPr/>
        </p:nvSpPr>
        <p:spPr>
          <a:xfrm>
            <a:off x="1335001" y="1121983"/>
            <a:ext cx="6501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Come si diventa SSE?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6358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SOCCORRITORE EMERGENZA URGENZA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A2B4A6-5C74-4A84-ACBB-98D825C82E08}"/>
              </a:ext>
            </a:extLst>
          </p:cNvPr>
          <p:cNvSpPr txBox="1"/>
          <p:nvPr/>
        </p:nvSpPr>
        <p:spPr>
          <a:xfrm>
            <a:off x="449034" y="2386304"/>
            <a:ext cx="8273143" cy="2956707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Completamente GRATUITO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Con frequenza obbligatoria per l’85% delle lezioni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3200" dirty="0">
                <a:latin typeface="Franklin Gothic Demi Cond" panose="020B0706030402020204" pitchFamily="34" charset="0"/>
              </a:rPr>
              <a:t>1 o 2 lezioni a settimana dalle 20.30 alle 23.00 nelle sedi di Brembilla e Zogno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7FD208-ADA8-4207-8049-90FC3D100AE7}"/>
              </a:ext>
            </a:extLst>
          </p:cNvPr>
          <p:cNvSpPr txBox="1"/>
          <p:nvPr/>
        </p:nvSpPr>
        <p:spPr>
          <a:xfrm>
            <a:off x="1335001" y="1121983"/>
            <a:ext cx="6501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Il corso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426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SOCCORRITORE EMERGENZA URGENZA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A2B4A6-5C74-4A84-ACBB-98D825C82E08}"/>
              </a:ext>
            </a:extLst>
          </p:cNvPr>
          <p:cNvSpPr txBox="1"/>
          <p:nvPr/>
        </p:nvSpPr>
        <p:spPr>
          <a:xfrm>
            <a:off x="449033" y="1952980"/>
            <a:ext cx="8273143" cy="3046988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valutare la scena dell’intervento e procedere alla messa in sicurezza degli infortunati, dei soccorritori e del mezzo di trasporto;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fornire alla SOREU le informazioni per l’eventuale attivazione di ulteriori mezzi o Enti/servizi necessari nell’ambito del soccorso;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valutare correttamente e nei tempi previsti le funzioni vitali e le principali lesioni dell’infortunato (valutazione primaria);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7FD208-ADA8-4207-8049-90FC3D100AE7}"/>
              </a:ext>
            </a:extLst>
          </p:cNvPr>
          <p:cNvSpPr txBox="1"/>
          <p:nvPr/>
        </p:nvSpPr>
        <p:spPr>
          <a:xfrm>
            <a:off x="1335000" y="971243"/>
            <a:ext cx="6501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Cosa ti insegna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22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SOCCORRITORE EMERGENZA URGENZA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A2B4A6-5C74-4A84-ACBB-98D825C82E08}"/>
              </a:ext>
            </a:extLst>
          </p:cNvPr>
          <p:cNvSpPr txBox="1"/>
          <p:nvPr/>
        </p:nvSpPr>
        <p:spPr>
          <a:xfrm>
            <a:off x="449033" y="1802240"/>
            <a:ext cx="8273143" cy="3046988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rilevare i principali parametri vitali della persona soccorsa;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effettuare le manovre di soccorso, nel rispetto delle procedure fornite da AREU;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eseguire le manovre di rianimazione cardio-polmonare;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eseguire le manovre necessarie al sostegno delle funzioni vitali, compresa la defibrillazione mediante DAE, direttamente o in collaborazione con il personale sanitario secondo il contingente contesto operativo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7FD208-ADA8-4207-8049-90FC3D100AE7}"/>
              </a:ext>
            </a:extLst>
          </p:cNvPr>
          <p:cNvSpPr txBox="1"/>
          <p:nvPr/>
        </p:nvSpPr>
        <p:spPr>
          <a:xfrm>
            <a:off x="1335000" y="971243"/>
            <a:ext cx="6501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Cosa ti insegna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890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SOCCORRITORE EMERGENZA URGENZA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A2B4A6-5C74-4A84-ACBB-98D825C82E08}"/>
              </a:ext>
            </a:extLst>
          </p:cNvPr>
          <p:cNvSpPr txBox="1"/>
          <p:nvPr/>
        </p:nvSpPr>
        <p:spPr>
          <a:xfrm>
            <a:off x="449032" y="1590197"/>
            <a:ext cx="8273143" cy="3785652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eseguire le operazioni di </a:t>
            </a:r>
            <a:r>
              <a:rPr lang="it-IT" sz="2000" dirty="0" err="1"/>
              <a:t>estricazione</a:t>
            </a:r>
            <a:r>
              <a:rPr lang="it-IT" sz="2000" dirty="0"/>
              <a:t> dell’infortunato dal veicolo;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utilizzare le tecniche di immobilizzazione e mobilizzazione </a:t>
            </a:r>
            <a:r>
              <a:rPr lang="it-IT" sz="2000" dirty="0" err="1"/>
              <a:t>atraumatica</a:t>
            </a:r>
            <a:r>
              <a:rPr lang="it-IT" sz="2000" dirty="0"/>
              <a:t> adulto e pediatrica;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eseguire le manovre necessarie per il corretto posizionamento dell’infortunato;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eseguire il trasporto del paziente nei locali di accettazione ospedaliera;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collaborare, secondo le indicazioni fornite da AREU, nell’ambito degli eventi maggiori/</a:t>
            </a:r>
            <a:r>
              <a:rPr lang="it-IT" sz="2000" dirty="0" err="1"/>
              <a:t>maxiemergenze</a:t>
            </a:r>
            <a:r>
              <a:rPr lang="it-IT" sz="2000" dirty="0"/>
              <a:t>, in relazione alle specifiche competenze (triage, trasporto, comunicazioni, evacuazione);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conoscere e saper gestire le principali reazioni del Soccorritore durante le diverse fasi del soccorso e i bisogni relazionali dei pazienti in situazione di urgenza.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7FD208-ADA8-4207-8049-90FC3D100AE7}"/>
              </a:ext>
            </a:extLst>
          </p:cNvPr>
          <p:cNvSpPr txBox="1"/>
          <p:nvPr/>
        </p:nvSpPr>
        <p:spPr>
          <a:xfrm>
            <a:off x="1334999" y="745952"/>
            <a:ext cx="6501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Cosa ti insegna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631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350831-21EF-4FD0-99BE-A29BD8395E05}"/>
              </a:ext>
            </a:extLst>
          </p:cNvPr>
          <p:cNvSpPr txBox="1"/>
          <p:nvPr/>
        </p:nvSpPr>
        <p:spPr>
          <a:xfrm>
            <a:off x="0" y="-10494"/>
            <a:ext cx="917121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SOCCORRITORE EMERGENZA URGENZA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A2B4A6-5C74-4A84-ACBB-98D825C82E08}"/>
              </a:ext>
            </a:extLst>
          </p:cNvPr>
          <p:cNvSpPr txBox="1"/>
          <p:nvPr/>
        </p:nvSpPr>
        <p:spPr>
          <a:xfrm>
            <a:off x="449034" y="1173219"/>
            <a:ext cx="8273143" cy="2554545"/>
          </a:xfrm>
          <a:prstGeom prst="rect">
            <a:avLst/>
          </a:prstGeom>
          <a:solidFill>
            <a:schemeClr val="bg1">
              <a:alpha val="53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PENSI DI ESSERE INTERESSATA/O?</a:t>
            </a:r>
          </a:p>
          <a:p>
            <a:r>
              <a:rPr lang="it-IT" sz="3200" dirty="0"/>
              <a:t>Per maggiori informazioni puoi contattarci: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/>
              <a:t>via mail a: </a:t>
            </a:r>
            <a:r>
              <a:rPr lang="it-IT" sz="3200" dirty="0">
                <a:hlinkClick r:id="rId2"/>
              </a:rPr>
              <a:t>formazione@vab-brembilla.it</a:t>
            </a:r>
            <a:endParaRPr lang="it-IT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/>
              <a:t>chiamando o con messaggio </a:t>
            </a:r>
            <a:r>
              <a:rPr lang="it-IT" sz="3200" dirty="0" err="1"/>
              <a:t>whatsapp</a:t>
            </a:r>
            <a:r>
              <a:rPr lang="it-IT" sz="3200" dirty="0"/>
              <a:t> al </a:t>
            </a:r>
            <a:r>
              <a:rPr lang="it-IT" sz="3200" b="1" dirty="0"/>
              <a:t>3282118897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566F8E4-55CB-4D04-B9C5-A9A5CA5ABA75}"/>
              </a:ext>
            </a:extLst>
          </p:cNvPr>
          <p:cNvSpPr/>
          <p:nvPr/>
        </p:nvSpPr>
        <p:spPr>
          <a:xfrm>
            <a:off x="27212" y="5778388"/>
            <a:ext cx="9116788" cy="10796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A0BD43B-FE3A-45C9-9E47-F1E7A9214F0A}"/>
              </a:ext>
            </a:extLst>
          </p:cNvPr>
          <p:cNvSpPr txBox="1"/>
          <p:nvPr/>
        </p:nvSpPr>
        <p:spPr>
          <a:xfrm>
            <a:off x="2242454" y="6119336"/>
            <a:ext cx="505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Volontari Autoambulanza Brembilla ODV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3150D6-2436-4C3C-A0BA-7E19ED253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3000"/>
                    </a14:imgEffect>
                    <a14:imgEffect>
                      <a14:brightnessContrast bright="-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9" y="5860506"/>
            <a:ext cx="928293" cy="915375"/>
          </a:xfrm>
          <a:prstGeom prst="rect">
            <a:avLst/>
          </a:prstGeom>
          <a:effectLst>
            <a:outerShdw blurRad="406400" dist="50800" dir="5400000" sx="1000" sy="1000" algn="ctr" rotWithShape="0">
              <a:srgbClr val="000000">
                <a:alpha val="69000"/>
              </a:srgbClr>
            </a:outerShdw>
          </a:effec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DAFDB2E2-E8E8-455F-86DA-9B4AF5CC2DED}"/>
              </a:ext>
            </a:extLst>
          </p:cNvPr>
          <p:cNvSpPr/>
          <p:nvPr/>
        </p:nvSpPr>
        <p:spPr>
          <a:xfrm>
            <a:off x="193223" y="3855120"/>
            <a:ext cx="89507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/>
              <a:t>COMPILA LA DOMANDA DI PREISCRIZIONE </a:t>
            </a:r>
          </a:p>
          <a:p>
            <a:pPr algn="ctr"/>
            <a:r>
              <a:rPr lang="it-IT" sz="3200" b="1" dirty="0"/>
              <a:t>(non vincolante)</a:t>
            </a:r>
          </a:p>
          <a:p>
            <a:pPr algn="ctr"/>
            <a:r>
              <a:rPr lang="it-IT" sz="3200" b="1" dirty="0">
                <a:hlinkClick r:id="rId5"/>
              </a:rPr>
              <a:t>https://bit.ly/3SZVkZt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2385423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475</Words>
  <Application>Microsoft Office PowerPoint</Application>
  <PresentationFormat>Presentazione su schermo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Franklin Gothic Demi Cond</vt:lpstr>
      <vt:lpstr>MV Boli</vt:lpstr>
      <vt:lpstr>Tw Cen MT Condensed Extra Bold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Miro Salvi</dc:creator>
  <cp:lastModifiedBy>Miro Salvi</cp:lastModifiedBy>
  <cp:revision>34</cp:revision>
  <dcterms:created xsi:type="dcterms:W3CDTF">2022-10-09T20:57:30Z</dcterms:created>
  <dcterms:modified xsi:type="dcterms:W3CDTF">2022-11-03T13:41:35Z</dcterms:modified>
</cp:coreProperties>
</file>