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2" r:id="rId3"/>
    <p:sldId id="263" r:id="rId4"/>
    <p:sldId id="264" r:id="rId5"/>
    <p:sldId id="265" r:id="rId6"/>
    <p:sldId id="266" r:id="rId7"/>
    <p:sldId id="267" r:id="rId8"/>
    <p:sldId id="268" r:id="rId9"/>
    <p:sldId id="269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0" d="100"/>
          <a:sy n="50" d="100"/>
        </p:scale>
        <p:origin x="1279" y="6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67EC9-F280-4C8C-A51D-3A9BDD64B28D}" type="datetimeFigureOut">
              <a:rPr lang="it-IT" smtClean="0"/>
              <a:t>03/11/2022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CD960-25DF-462E-80B6-53B3B939A91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727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67EC9-F280-4C8C-A51D-3A9BDD64B28D}" type="datetimeFigureOut">
              <a:rPr lang="it-IT" smtClean="0"/>
              <a:t>03/11/2022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CD960-25DF-462E-80B6-53B3B939A91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72734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67EC9-F280-4C8C-A51D-3A9BDD64B28D}" type="datetimeFigureOut">
              <a:rPr lang="it-IT" smtClean="0"/>
              <a:t>03/11/2022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CD960-25DF-462E-80B6-53B3B939A91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59863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67EC9-F280-4C8C-A51D-3A9BDD64B28D}" type="datetimeFigureOut">
              <a:rPr lang="it-IT" smtClean="0"/>
              <a:t>03/11/2022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CD960-25DF-462E-80B6-53B3B939A91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05755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67EC9-F280-4C8C-A51D-3A9BDD64B28D}" type="datetimeFigureOut">
              <a:rPr lang="it-IT" smtClean="0"/>
              <a:t>03/11/2022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CD960-25DF-462E-80B6-53B3B939A91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651724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67EC9-F280-4C8C-A51D-3A9BDD64B28D}" type="datetimeFigureOut">
              <a:rPr lang="it-IT" smtClean="0"/>
              <a:t>03/11/2022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CD960-25DF-462E-80B6-53B3B939A91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046993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67EC9-F280-4C8C-A51D-3A9BDD64B28D}" type="datetimeFigureOut">
              <a:rPr lang="it-IT" smtClean="0"/>
              <a:t>03/11/2022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CD960-25DF-462E-80B6-53B3B939A91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066101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67EC9-F280-4C8C-A51D-3A9BDD64B28D}" type="datetimeFigureOut">
              <a:rPr lang="it-IT" smtClean="0"/>
              <a:t>03/11/2022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CD960-25DF-462E-80B6-53B3B939A91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85925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67EC9-F280-4C8C-A51D-3A9BDD64B28D}" type="datetimeFigureOut">
              <a:rPr lang="it-IT" smtClean="0"/>
              <a:t>03/11/2022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CD960-25DF-462E-80B6-53B3B939A91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75131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67EC9-F280-4C8C-A51D-3A9BDD64B28D}" type="datetimeFigureOut">
              <a:rPr lang="it-IT" smtClean="0"/>
              <a:t>03/11/2022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CD960-25DF-462E-80B6-53B3B939A91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665718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67EC9-F280-4C8C-A51D-3A9BDD64B28D}" type="datetimeFigureOut">
              <a:rPr lang="it-IT" smtClean="0"/>
              <a:t>03/11/2022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CD960-25DF-462E-80B6-53B3B939A91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87498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40000"/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B67EC9-F280-4C8C-A51D-3A9BDD64B28D}" type="datetimeFigureOut">
              <a:rPr lang="it-IT" smtClean="0"/>
              <a:t>03/11/2022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7CD960-25DF-462E-80B6-53B3B939A91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15531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mailto:formazioni@vab-brembilla.it" TargetMode="Externa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bit.ly/3SZVkZt" TargetMode="Externa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59350831-21EF-4FD0-99BE-A29BD8395E05}"/>
              </a:ext>
            </a:extLst>
          </p:cNvPr>
          <p:cNvSpPr txBox="1"/>
          <p:nvPr/>
        </p:nvSpPr>
        <p:spPr>
          <a:xfrm>
            <a:off x="0" y="-10494"/>
            <a:ext cx="9171212" cy="830997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4800" dirty="0">
                <a:solidFill>
                  <a:schemeClr val="bg1"/>
                </a:solidFill>
                <a:latin typeface="Tw Cen MT Condensed Extra Bold" panose="020B0803020202020204" pitchFamily="34" charset="0"/>
              </a:rPr>
              <a:t>SOCCORRITORE EMERGENZA URGENZA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64A2B4A6-5C74-4A84-ACBB-98D825C82E08}"/>
              </a:ext>
            </a:extLst>
          </p:cNvPr>
          <p:cNvSpPr txBox="1"/>
          <p:nvPr/>
        </p:nvSpPr>
        <p:spPr>
          <a:xfrm>
            <a:off x="559251" y="2357259"/>
            <a:ext cx="8052709" cy="2483693"/>
          </a:xfrm>
          <a:prstGeom prst="rect">
            <a:avLst/>
          </a:prstGeom>
          <a:solidFill>
            <a:schemeClr val="bg1">
              <a:alpha val="53000"/>
            </a:schemeClr>
          </a:solidFill>
          <a:effectLst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it-IT" sz="3600" dirty="0">
                <a:latin typeface="Franklin Gothic Demi Cond" panose="020B0706030402020204" pitchFamily="34" charset="0"/>
              </a:rPr>
              <a:t>Servizi di EMERGENZA URGENZA</a:t>
            </a:r>
          </a:p>
          <a:p>
            <a:pPr marL="457200" indent="-45720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it-IT" sz="3600" dirty="0">
                <a:latin typeface="Franklin Gothic Demi Cond" panose="020B0706030402020204" pitchFamily="34" charset="0"/>
              </a:rPr>
              <a:t>Incidenti / Malori che richiedono un intervento rapido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9D7FD208-ADA8-4207-8049-90FC3D100AE7}"/>
              </a:ext>
            </a:extLst>
          </p:cNvPr>
          <p:cNvSpPr txBox="1"/>
          <p:nvPr/>
        </p:nvSpPr>
        <p:spPr>
          <a:xfrm>
            <a:off x="1532161" y="1157994"/>
            <a:ext cx="610688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5000" b="1" dirty="0">
                <a:solidFill>
                  <a:srgbClr val="002060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Di cosa si occupa?</a:t>
            </a:r>
          </a:p>
        </p:txBody>
      </p:sp>
      <p:sp>
        <p:nvSpPr>
          <p:cNvPr id="3" name="Rettangolo 2">
            <a:extLst>
              <a:ext uri="{FF2B5EF4-FFF2-40B4-BE49-F238E27FC236}">
                <a16:creationId xmlns:a16="http://schemas.microsoft.com/office/drawing/2014/main" id="{A566F8E4-55CB-4D04-B9C5-A9A5CA5ABA75}"/>
              </a:ext>
            </a:extLst>
          </p:cNvPr>
          <p:cNvSpPr/>
          <p:nvPr/>
        </p:nvSpPr>
        <p:spPr>
          <a:xfrm>
            <a:off x="27212" y="5778388"/>
            <a:ext cx="9116788" cy="1079612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800" dirty="0">
              <a:solidFill>
                <a:schemeClr val="bg1"/>
              </a:solidFill>
              <a:latin typeface="Tw Cen MT Condensed Extra Bold" panose="020B0803020202020204" pitchFamily="34" charset="0"/>
            </a:endParaRP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6A0BD43B-FE3A-45C9-9E47-F1E7A9214F0A}"/>
              </a:ext>
            </a:extLst>
          </p:cNvPr>
          <p:cNvSpPr txBox="1"/>
          <p:nvPr/>
        </p:nvSpPr>
        <p:spPr>
          <a:xfrm>
            <a:off x="2242454" y="6119336"/>
            <a:ext cx="505097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dirty="0">
                <a:solidFill>
                  <a:schemeClr val="bg1"/>
                </a:solidFill>
                <a:latin typeface="Tw Cen MT Condensed Extra Bold" panose="020B0803020202020204" pitchFamily="34" charset="0"/>
              </a:rPr>
              <a:t>Volontari Autoambulanza Brembilla ODV</a:t>
            </a:r>
          </a:p>
          <a:p>
            <a:endParaRPr lang="it-IT" dirty="0"/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C93150D6-2436-4C3C-A0BA-7E19ED2535C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3000"/>
                    </a14:imgEffect>
                    <a14:imgEffect>
                      <a14:brightnessContrast bright="-4000" contras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879" y="5860506"/>
            <a:ext cx="928293" cy="915375"/>
          </a:xfrm>
          <a:prstGeom prst="rect">
            <a:avLst/>
          </a:prstGeom>
          <a:effectLst>
            <a:outerShdw blurRad="406400" dist="50800" dir="5400000" sx="1000" sy="1000" algn="ctr" rotWithShape="0">
              <a:srgbClr val="000000">
                <a:alpha val="69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9290920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59350831-21EF-4FD0-99BE-A29BD8395E05}"/>
              </a:ext>
            </a:extLst>
          </p:cNvPr>
          <p:cNvSpPr txBox="1"/>
          <p:nvPr/>
        </p:nvSpPr>
        <p:spPr>
          <a:xfrm>
            <a:off x="0" y="-10494"/>
            <a:ext cx="9171212" cy="830997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4800" dirty="0">
                <a:solidFill>
                  <a:schemeClr val="bg1"/>
                </a:solidFill>
                <a:latin typeface="Tw Cen MT Condensed Extra Bold" panose="020B0803020202020204" pitchFamily="34" charset="0"/>
              </a:rPr>
              <a:t>SOCCORRITORE EMERGENZA URGENZA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64A2B4A6-5C74-4A84-ACBB-98D825C82E08}"/>
              </a:ext>
            </a:extLst>
          </p:cNvPr>
          <p:cNvSpPr txBox="1"/>
          <p:nvPr/>
        </p:nvSpPr>
        <p:spPr>
          <a:xfrm>
            <a:off x="449034" y="1950646"/>
            <a:ext cx="8273143" cy="2956707"/>
          </a:xfrm>
          <a:prstGeom prst="rect">
            <a:avLst/>
          </a:prstGeom>
          <a:solidFill>
            <a:schemeClr val="bg1">
              <a:alpha val="53000"/>
            </a:schemeClr>
          </a:solidFill>
          <a:effectLst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it-IT" sz="3200" dirty="0">
                <a:latin typeface="Franklin Gothic Demi Cond" panose="020B0706030402020204" pitchFamily="34" charset="0"/>
              </a:rPr>
              <a:t>Equipaggio composto da 3 soccorritori</a:t>
            </a:r>
          </a:p>
          <a:p>
            <a:pPr marL="457200" indent="-45720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it-IT" sz="3200" dirty="0">
                <a:latin typeface="Franklin Gothic Demi Cond" panose="020B0706030402020204" pitchFamily="34" charset="0"/>
              </a:rPr>
              <a:t>Attivati dalla centrale 112</a:t>
            </a:r>
          </a:p>
          <a:p>
            <a:pPr marL="457200" indent="-45720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it-IT" sz="3200" dirty="0">
                <a:latin typeface="Franklin Gothic Demi Cond" panose="020B0706030402020204" pitchFamily="34" charset="0"/>
              </a:rPr>
              <a:t>Con il supporto della centrale e/o di altri mezzi di soccorso (MSA/MSI/ELISOCCORSO)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9D7FD208-ADA8-4207-8049-90FC3D100AE7}"/>
              </a:ext>
            </a:extLst>
          </p:cNvPr>
          <p:cNvSpPr txBox="1"/>
          <p:nvPr/>
        </p:nvSpPr>
        <p:spPr>
          <a:xfrm>
            <a:off x="1714495" y="923399"/>
            <a:ext cx="61068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800" b="1" dirty="0">
                <a:solidFill>
                  <a:srgbClr val="002060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Come?</a:t>
            </a:r>
          </a:p>
        </p:txBody>
      </p:sp>
      <p:sp>
        <p:nvSpPr>
          <p:cNvPr id="3" name="Rettangolo 2">
            <a:extLst>
              <a:ext uri="{FF2B5EF4-FFF2-40B4-BE49-F238E27FC236}">
                <a16:creationId xmlns:a16="http://schemas.microsoft.com/office/drawing/2014/main" id="{A566F8E4-55CB-4D04-B9C5-A9A5CA5ABA75}"/>
              </a:ext>
            </a:extLst>
          </p:cNvPr>
          <p:cNvSpPr/>
          <p:nvPr/>
        </p:nvSpPr>
        <p:spPr>
          <a:xfrm>
            <a:off x="27212" y="5778388"/>
            <a:ext cx="9116788" cy="1079612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800" dirty="0">
              <a:solidFill>
                <a:schemeClr val="bg1"/>
              </a:solidFill>
              <a:latin typeface="Tw Cen MT Condensed Extra Bold" panose="020B0803020202020204" pitchFamily="34" charset="0"/>
            </a:endParaRP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6A0BD43B-FE3A-45C9-9E47-F1E7A9214F0A}"/>
              </a:ext>
            </a:extLst>
          </p:cNvPr>
          <p:cNvSpPr txBox="1"/>
          <p:nvPr/>
        </p:nvSpPr>
        <p:spPr>
          <a:xfrm>
            <a:off x="2242454" y="6119336"/>
            <a:ext cx="505097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dirty="0">
                <a:solidFill>
                  <a:schemeClr val="bg1"/>
                </a:solidFill>
                <a:latin typeface="Tw Cen MT Condensed Extra Bold" panose="020B0803020202020204" pitchFamily="34" charset="0"/>
              </a:rPr>
              <a:t>Volontari Autoambulanza Brembilla ODV</a:t>
            </a:r>
          </a:p>
          <a:p>
            <a:endParaRPr lang="it-IT" dirty="0"/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C93150D6-2436-4C3C-A0BA-7E19ED2535C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3000"/>
                    </a14:imgEffect>
                    <a14:imgEffect>
                      <a14:brightnessContrast bright="-4000" contras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879" y="5860506"/>
            <a:ext cx="928293" cy="915375"/>
          </a:xfrm>
          <a:prstGeom prst="rect">
            <a:avLst/>
          </a:prstGeom>
          <a:effectLst>
            <a:outerShdw blurRad="406400" dist="50800" dir="5400000" sx="1000" sy="1000" algn="ctr" rotWithShape="0">
              <a:srgbClr val="000000">
                <a:alpha val="69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3460529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59350831-21EF-4FD0-99BE-A29BD8395E05}"/>
              </a:ext>
            </a:extLst>
          </p:cNvPr>
          <p:cNvSpPr txBox="1"/>
          <p:nvPr/>
        </p:nvSpPr>
        <p:spPr>
          <a:xfrm>
            <a:off x="0" y="-10494"/>
            <a:ext cx="9171212" cy="830997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4800" dirty="0">
                <a:solidFill>
                  <a:schemeClr val="bg1"/>
                </a:solidFill>
                <a:latin typeface="Tw Cen MT Condensed Extra Bold" panose="020B0803020202020204" pitchFamily="34" charset="0"/>
              </a:rPr>
              <a:t>SOCCORRITORE EMERGENZA URGENZA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64A2B4A6-5C74-4A84-ACBB-98D825C82E08}"/>
              </a:ext>
            </a:extLst>
          </p:cNvPr>
          <p:cNvSpPr txBox="1"/>
          <p:nvPr/>
        </p:nvSpPr>
        <p:spPr>
          <a:xfrm>
            <a:off x="449034" y="1950646"/>
            <a:ext cx="8273143" cy="3573799"/>
          </a:xfrm>
          <a:prstGeom prst="rect">
            <a:avLst/>
          </a:prstGeom>
          <a:solidFill>
            <a:schemeClr val="bg1">
              <a:alpha val="53000"/>
            </a:schemeClr>
          </a:solidFill>
          <a:effectLst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it-IT" sz="3200" dirty="0">
                <a:latin typeface="Franklin Gothic Demi Cond" panose="020B0706030402020204" pitchFamily="34" charset="0"/>
              </a:rPr>
              <a:t>3 turni giornalieri (06-13 / 13-20 / 20-06)</a:t>
            </a:r>
          </a:p>
          <a:p>
            <a:pPr marL="457200" indent="-45720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it-IT" sz="3200" dirty="0">
                <a:latin typeface="Franklin Gothic Demi Cond" panose="020B0706030402020204" pitchFamily="34" charset="0"/>
              </a:rPr>
              <a:t>Dalle 14 del </a:t>
            </a:r>
            <a:r>
              <a:rPr lang="it-IT" sz="3200" dirty="0" err="1">
                <a:latin typeface="Franklin Gothic Demi Cond" panose="020B0706030402020204" pitchFamily="34" charset="0"/>
              </a:rPr>
              <a:t>VENERDì</a:t>
            </a:r>
            <a:r>
              <a:rPr lang="it-IT" sz="3200" dirty="0">
                <a:latin typeface="Franklin Gothic Demi Cond" panose="020B0706030402020204" pitchFamily="34" charset="0"/>
              </a:rPr>
              <a:t> fino alle 23.59 della DOMENICA</a:t>
            </a:r>
          </a:p>
          <a:p>
            <a:pPr marL="457200" indent="-45720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it-IT" sz="3200" dirty="0">
                <a:latin typeface="Franklin Gothic Demi Cond" panose="020B0706030402020204" pitchFamily="34" charset="0"/>
              </a:rPr>
              <a:t>Partenza dalla postazione AREU 112 di ZOGNO</a:t>
            </a:r>
          </a:p>
          <a:p>
            <a:pPr marL="457200" indent="-45720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it-IT" sz="2600" dirty="0">
                <a:latin typeface="Franklin Gothic Demi Cond" panose="020B0706030402020204" pitchFamily="34" charset="0"/>
              </a:rPr>
              <a:t>Possibilità di turni infrasettimanali notturni da BREMBILLA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9D7FD208-ADA8-4207-8049-90FC3D100AE7}"/>
              </a:ext>
            </a:extLst>
          </p:cNvPr>
          <p:cNvSpPr txBox="1"/>
          <p:nvPr/>
        </p:nvSpPr>
        <p:spPr>
          <a:xfrm>
            <a:off x="1532161" y="970076"/>
            <a:ext cx="61068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800" b="1" dirty="0">
                <a:solidFill>
                  <a:srgbClr val="002060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Quando?</a:t>
            </a:r>
          </a:p>
        </p:txBody>
      </p:sp>
      <p:sp>
        <p:nvSpPr>
          <p:cNvPr id="3" name="Rettangolo 2">
            <a:extLst>
              <a:ext uri="{FF2B5EF4-FFF2-40B4-BE49-F238E27FC236}">
                <a16:creationId xmlns:a16="http://schemas.microsoft.com/office/drawing/2014/main" id="{A566F8E4-55CB-4D04-B9C5-A9A5CA5ABA75}"/>
              </a:ext>
            </a:extLst>
          </p:cNvPr>
          <p:cNvSpPr/>
          <p:nvPr/>
        </p:nvSpPr>
        <p:spPr>
          <a:xfrm>
            <a:off x="27212" y="5778388"/>
            <a:ext cx="9116788" cy="1079612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800" dirty="0">
              <a:solidFill>
                <a:schemeClr val="bg1"/>
              </a:solidFill>
              <a:latin typeface="Tw Cen MT Condensed Extra Bold" panose="020B0803020202020204" pitchFamily="34" charset="0"/>
            </a:endParaRP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6A0BD43B-FE3A-45C9-9E47-F1E7A9214F0A}"/>
              </a:ext>
            </a:extLst>
          </p:cNvPr>
          <p:cNvSpPr txBox="1"/>
          <p:nvPr/>
        </p:nvSpPr>
        <p:spPr>
          <a:xfrm>
            <a:off x="2242454" y="6119336"/>
            <a:ext cx="505097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dirty="0">
                <a:solidFill>
                  <a:schemeClr val="bg1"/>
                </a:solidFill>
                <a:latin typeface="Tw Cen MT Condensed Extra Bold" panose="020B0803020202020204" pitchFamily="34" charset="0"/>
              </a:rPr>
              <a:t>Volontari Autoambulanza Brembilla ODV</a:t>
            </a:r>
          </a:p>
          <a:p>
            <a:endParaRPr lang="it-IT" dirty="0"/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C93150D6-2436-4C3C-A0BA-7E19ED2535C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3000"/>
                    </a14:imgEffect>
                    <a14:imgEffect>
                      <a14:brightnessContrast bright="-4000" contras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879" y="5860506"/>
            <a:ext cx="928293" cy="915375"/>
          </a:xfrm>
          <a:prstGeom prst="rect">
            <a:avLst/>
          </a:prstGeom>
          <a:effectLst>
            <a:outerShdw blurRad="406400" dist="50800" dir="5400000" sx="1000" sy="1000" algn="ctr" rotWithShape="0">
              <a:srgbClr val="000000">
                <a:alpha val="69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3822536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59350831-21EF-4FD0-99BE-A29BD8395E05}"/>
              </a:ext>
            </a:extLst>
          </p:cNvPr>
          <p:cNvSpPr txBox="1"/>
          <p:nvPr/>
        </p:nvSpPr>
        <p:spPr>
          <a:xfrm>
            <a:off x="0" y="-10494"/>
            <a:ext cx="9171212" cy="830997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4800" dirty="0">
                <a:solidFill>
                  <a:schemeClr val="bg1"/>
                </a:solidFill>
                <a:latin typeface="Tw Cen MT Condensed Extra Bold" panose="020B0803020202020204" pitchFamily="34" charset="0"/>
              </a:rPr>
              <a:t>SOCCORRITORE EMERGENZA URGENZA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64A2B4A6-5C74-4A84-ACBB-98D825C82E08}"/>
              </a:ext>
            </a:extLst>
          </p:cNvPr>
          <p:cNvSpPr txBox="1"/>
          <p:nvPr/>
        </p:nvSpPr>
        <p:spPr>
          <a:xfrm>
            <a:off x="740223" y="2170085"/>
            <a:ext cx="8273143" cy="2956707"/>
          </a:xfrm>
          <a:prstGeom prst="rect">
            <a:avLst/>
          </a:prstGeom>
          <a:solidFill>
            <a:schemeClr val="bg1">
              <a:alpha val="53000"/>
            </a:schemeClr>
          </a:solidFill>
          <a:effectLst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it-IT" sz="3200" dirty="0">
                <a:latin typeface="Franklin Gothic Demi Cond" panose="020B0706030402020204" pitchFamily="34" charset="0"/>
              </a:rPr>
              <a:t>Bisogna avere dai 18 ai 70 anni;</a:t>
            </a:r>
          </a:p>
          <a:p>
            <a:pPr marL="457200" indent="-45720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it-IT" sz="3200" dirty="0">
                <a:latin typeface="Franklin Gothic Demi Cond" panose="020B0706030402020204" pitchFamily="34" charset="0"/>
              </a:rPr>
              <a:t>Avere tempo soprattutto dal venerdì alla domenica;</a:t>
            </a:r>
          </a:p>
          <a:p>
            <a:pPr marL="457200" indent="-45720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it-IT" sz="3200" dirty="0">
                <a:latin typeface="Franklin Gothic Demi Cond" panose="020B0706030402020204" pitchFamily="34" charset="0"/>
              </a:rPr>
              <a:t>Frequentare il Corso di 120 ore + 60 di tirocinio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9D7FD208-ADA8-4207-8049-90FC3D100AE7}"/>
              </a:ext>
            </a:extLst>
          </p:cNvPr>
          <p:cNvSpPr txBox="1"/>
          <p:nvPr/>
        </p:nvSpPr>
        <p:spPr>
          <a:xfrm>
            <a:off x="1335001" y="1121983"/>
            <a:ext cx="650121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800" b="1" dirty="0">
                <a:solidFill>
                  <a:srgbClr val="002060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Come si diventa SSE?</a:t>
            </a:r>
          </a:p>
        </p:txBody>
      </p:sp>
      <p:sp>
        <p:nvSpPr>
          <p:cNvPr id="3" name="Rettangolo 2">
            <a:extLst>
              <a:ext uri="{FF2B5EF4-FFF2-40B4-BE49-F238E27FC236}">
                <a16:creationId xmlns:a16="http://schemas.microsoft.com/office/drawing/2014/main" id="{A566F8E4-55CB-4D04-B9C5-A9A5CA5ABA75}"/>
              </a:ext>
            </a:extLst>
          </p:cNvPr>
          <p:cNvSpPr/>
          <p:nvPr/>
        </p:nvSpPr>
        <p:spPr>
          <a:xfrm>
            <a:off x="27212" y="5778388"/>
            <a:ext cx="9116788" cy="1079612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800" dirty="0">
              <a:solidFill>
                <a:schemeClr val="bg1"/>
              </a:solidFill>
              <a:latin typeface="Tw Cen MT Condensed Extra Bold" panose="020B0803020202020204" pitchFamily="34" charset="0"/>
            </a:endParaRP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6A0BD43B-FE3A-45C9-9E47-F1E7A9214F0A}"/>
              </a:ext>
            </a:extLst>
          </p:cNvPr>
          <p:cNvSpPr txBox="1"/>
          <p:nvPr/>
        </p:nvSpPr>
        <p:spPr>
          <a:xfrm>
            <a:off x="2242454" y="6119336"/>
            <a:ext cx="505097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dirty="0">
                <a:solidFill>
                  <a:schemeClr val="bg1"/>
                </a:solidFill>
                <a:latin typeface="Tw Cen MT Condensed Extra Bold" panose="020B0803020202020204" pitchFamily="34" charset="0"/>
              </a:rPr>
              <a:t>Volontari Autoambulanza Brembilla ODV</a:t>
            </a:r>
          </a:p>
          <a:p>
            <a:endParaRPr lang="it-IT" dirty="0"/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C93150D6-2436-4C3C-A0BA-7E19ED2535C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3000"/>
                    </a14:imgEffect>
                    <a14:imgEffect>
                      <a14:brightnessContrast bright="-4000" contras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879" y="5860506"/>
            <a:ext cx="928293" cy="915375"/>
          </a:xfrm>
          <a:prstGeom prst="rect">
            <a:avLst/>
          </a:prstGeom>
          <a:effectLst>
            <a:outerShdw blurRad="406400" dist="50800" dir="5400000" sx="1000" sy="1000" algn="ctr" rotWithShape="0">
              <a:srgbClr val="000000">
                <a:alpha val="69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4963589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59350831-21EF-4FD0-99BE-A29BD8395E05}"/>
              </a:ext>
            </a:extLst>
          </p:cNvPr>
          <p:cNvSpPr txBox="1"/>
          <p:nvPr/>
        </p:nvSpPr>
        <p:spPr>
          <a:xfrm>
            <a:off x="0" y="-10494"/>
            <a:ext cx="9171212" cy="830997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4800" dirty="0">
                <a:solidFill>
                  <a:schemeClr val="bg1"/>
                </a:solidFill>
                <a:latin typeface="Tw Cen MT Condensed Extra Bold" panose="020B0803020202020204" pitchFamily="34" charset="0"/>
              </a:rPr>
              <a:t>SOCCORRITORE EMERGENZA URGENZA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64A2B4A6-5C74-4A84-ACBB-98D825C82E08}"/>
              </a:ext>
            </a:extLst>
          </p:cNvPr>
          <p:cNvSpPr txBox="1"/>
          <p:nvPr/>
        </p:nvSpPr>
        <p:spPr>
          <a:xfrm>
            <a:off x="449034" y="2386304"/>
            <a:ext cx="8273143" cy="2956707"/>
          </a:xfrm>
          <a:prstGeom prst="rect">
            <a:avLst/>
          </a:prstGeom>
          <a:solidFill>
            <a:schemeClr val="bg1">
              <a:alpha val="53000"/>
            </a:schemeClr>
          </a:solidFill>
          <a:effectLst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it-IT" sz="3200" dirty="0">
                <a:latin typeface="Franklin Gothic Demi Cond" panose="020B0706030402020204" pitchFamily="34" charset="0"/>
              </a:rPr>
              <a:t>Completamente GRATUITO</a:t>
            </a:r>
          </a:p>
          <a:p>
            <a:pPr marL="457200" indent="-45720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it-IT" sz="3200" dirty="0">
                <a:latin typeface="Franklin Gothic Demi Cond" panose="020B0706030402020204" pitchFamily="34" charset="0"/>
              </a:rPr>
              <a:t>Con frequenza obbligatoria per l’85% delle lezioni</a:t>
            </a:r>
          </a:p>
          <a:p>
            <a:pPr marL="457200" indent="-45720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it-IT" sz="3200" dirty="0">
                <a:latin typeface="Franklin Gothic Demi Cond" panose="020B0706030402020204" pitchFamily="34" charset="0"/>
              </a:rPr>
              <a:t>1 o 2 lezioni a settimana dalle 20.30 alle 23.00 nelle sedi di Brembilla e Zogno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9D7FD208-ADA8-4207-8049-90FC3D100AE7}"/>
              </a:ext>
            </a:extLst>
          </p:cNvPr>
          <p:cNvSpPr txBox="1"/>
          <p:nvPr/>
        </p:nvSpPr>
        <p:spPr>
          <a:xfrm>
            <a:off x="1335001" y="1121983"/>
            <a:ext cx="650121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800" b="1" dirty="0">
                <a:solidFill>
                  <a:srgbClr val="002060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Il corso</a:t>
            </a:r>
          </a:p>
        </p:txBody>
      </p:sp>
      <p:sp>
        <p:nvSpPr>
          <p:cNvPr id="3" name="Rettangolo 2">
            <a:extLst>
              <a:ext uri="{FF2B5EF4-FFF2-40B4-BE49-F238E27FC236}">
                <a16:creationId xmlns:a16="http://schemas.microsoft.com/office/drawing/2014/main" id="{A566F8E4-55CB-4D04-B9C5-A9A5CA5ABA75}"/>
              </a:ext>
            </a:extLst>
          </p:cNvPr>
          <p:cNvSpPr/>
          <p:nvPr/>
        </p:nvSpPr>
        <p:spPr>
          <a:xfrm>
            <a:off x="27212" y="5778388"/>
            <a:ext cx="9116788" cy="1079612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800" dirty="0">
              <a:solidFill>
                <a:schemeClr val="bg1"/>
              </a:solidFill>
              <a:latin typeface="Tw Cen MT Condensed Extra Bold" panose="020B0803020202020204" pitchFamily="34" charset="0"/>
            </a:endParaRP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6A0BD43B-FE3A-45C9-9E47-F1E7A9214F0A}"/>
              </a:ext>
            </a:extLst>
          </p:cNvPr>
          <p:cNvSpPr txBox="1"/>
          <p:nvPr/>
        </p:nvSpPr>
        <p:spPr>
          <a:xfrm>
            <a:off x="2242454" y="6119336"/>
            <a:ext cx="505097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dirty="0">
                <a:solidFill>
                  <a:schemeClr val="bg1"/>
                </a:solidFill>
                <a:latin typeface="Tw Cen MT Condensed Extra Bold" panose="020B0803020202020204" pitchFamily="34" charset="0"/>
              </a:rPr>
              <a:t>Volontari Autoambulanza Brembilla ODV</a:t>
            </a:r>
          </a:p>
          <a:p>
            <a:endParaRPr lang="it-IT" dirty="0"/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C93150D6-2436-4C3C-A0BA-7E19ED2535C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3000"/>
                    </a14:imgEffect>
                    <a14:imgEffect>
                      <a14:brightnessContrast bright="-4000" contras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879" y="5860506"/>
            <a:ext cx="928293" cy="915375"/>
          </a:xfrm>
          <a:prstGeom prst="rect">
            <a:avLst/>
          </a:prstGeom>
          <a:effectLst>
            <a:outerShdw blurRad="406400" dist="50800" dir="5400000" sx="1000" sy="1000" algn="ctr" rotWithShape="0">
              <a:srgbClr val="000000">
                <a:alpha val="69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0142676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59350831-21EF-4FD0-99BE-A29BD8395E05}"/>
              </a:ext>
            </a:extLst>
          </p:cNvPr>
          <p:cNvSpPr txBox="1"/>
          <p:nvPr/>
        </p:nvSpPr>
        <p:spPr>
          <a:xfrm>
            <a:off x="0" y="-10494"/>
            <a:ext cx="9171212" cy="830997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4800" dirty="0">
                <a:solidFill>
                  <a:schemeClr val="bg1"/>
                </a:solidFill>
                <a:latin typeface="Tw Cen MT Condensed Extra Bold" panose="020B0803020202020204" pitchFamily="34" charset="0"/>
              </a:rPr>
              <a:t>SOCCORRITORE EMERGENZA URGENZA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64A2B4A6-5C74-4A84-ACBB-98D825C82E08}"/>
              </a:ext>
            </a:extLst>
          </p:cNvPr>
          <p:cNvSpPr txBox="1"/>
          <p:nvPr/>
        </p:nvSpPr>
        <p:spPr>
          <a:xfrm>
            <a:off x="449033" y="1952980"/>
            <a:ext cx="8273143" cy="3046988"/>
          </a:xfrm>
          <a:prstGeom prst="rect">
            <a:avLst/>
          </a:prstGeom>
          <a:solidFill>
            <a:schemeClr val="bg1">
              <a:alpha val="53000"/>
            </a:schemeClr>
          </a:solidFill>
          <a:effectLst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400" dirty="0"/>
              <a:t>valutare la scena dell’intervento e procedere alla messa in sicurezza degli infortunati, dei soccorritori e del mezzo di trasporto;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400" dirty="0"/>
              <a:t>fornire alla SOREU le informazioni per l’eventuale attivazione di ulteriori mezzi o Enti/servizi necessari nell’ambito del soccorso;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400" dirty="0"/>
              <a:t>valutare correttamente e nei tempi previsti le funzioni vitali e le principali lesioni dell’infortunato (valutazione primaria);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9D7FD208-ADA8-4207-8049-90FC3D100AE7}"/>
              </a:ext>
            </a:extLst>
          </p:cNvPr>
          <p:cNvSpPr txBox="1"/>
          <p:nvPr/>
        </p:nvSpPr>
        <p:spPr>
          <a:xfrm>
            <a:off x="1335000" y="971243"/>
            <a:ext cx="650121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800" b="1" dirty="0">
                <a:solidFill>
                  <a:srgbClr val="002060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Cosa ti insegna</a:t>
            </a:r>
          </a:p>
        </p:txBody>
      </p:sp>
      <p:sp>
        <p:nvSpPr>
          <p:cNvPr id="3" name="Rettangolo 2">
            <a:extLst>
              <a:ext uri="{FF2B5EF4-FFF2-40B4-BE49-F238E27FC236}">
                <a16:creationId xmlns:a16="http://schemas.microsoft.com/office/drawing/2014/main" id="{A566F8E4-55CB-4D04-B9C5-A9A5CA5ABA75}"/>
              </a:ext>
            </a:extLst>
          </p:cNvPr>
          <p:cNvSpPr/>
          <p:nvPr/>
        </p:nvSpPr>
        <p:spPr>
          <a:xfrm>
            <a:off x="27212" y="5778388"/>
            <a:ext cx="9116788" cy="1079612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800" dirty="0">
              <a:solidFill>
                <a:schemeClr val="bg1"/>
              </a:solidFill>
              <a:latin typeface="Tw Cen MT Condensed Extra Bold" panose="020B0803020202020204" pitchFamily="34" charset="0"/>
            </a:endParaRP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6A0BD43B-FE3A-45C9-9E47-F1E7A9214F0A}"/>
              </a:ext>
            </a:extLst>
          </p:cNvPr>
          <p:cNvSpPr txBox="1"/>
          <p:nvPr/>
        </p:nvSpPr>
        <p:spPr>
          <a:xfrm>
            <a:off x="2242454" y="6119336"/>
            <a:ext cx="505097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dirty="0">
                <a:solidFill>
                  <a:schemeClr val="bg1"/>
                </a:solidFill>
                <a:latin typeface="Tw Cen MT Condensed Extra Bold" panose="020B0803020202020204" pitchFamily="34" charset="0"/>
              </a:rPr>
              <a:t>Volontari Autoambulanza Brembilla ODV</a:t>
            </a:r>
          </a:p>
          <a:p>
            <a:endParaRPr lang="it-IT" dirty="0"/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C93150D6-2436-4C3C-A0BA-7E19ED2535C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3000"/>
                    </a14:imgEffect>
                    <a14:imgEffect>
                      <a14:brightnessContrast bright="-4000" contras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879" y="5860506"/>
            <a:ext cx="928293" cy="915375"/>
          </a:xfrm>
          <a:prstGeom prst="rect">
            <a:avLst/>
          </a:prstGeom>
          <a:effectLst>
            <a:outerShdw blurRad="406400" dist="50800" dir="5400000" sx="1000" sy="1000" algn="ctr" rotWithShape="0">
              <a:srgbClr val="000000">
                <a:alpha val="69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892234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59350831-21EF-4FD0-99BE-A29BD8395E05}"/>
              </a:ext>
            </a:extLst>
          </p:cNvPr>
          <p:cNvSpPr txBox="1"/>
          <p:nvPr/>
        </p:nvSpPr>
        <p:spPr>
          <a:xfrm>
            <a:off x="0" y="-10494"/>
            <a:ext cx="9171212" cy="830997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4800" dirty="0">
                <a:solidFill>
                  <a:schemeClr val="bg1"/>
                </a:solidFill>
                <a:latin typeface="Tw Cen MT Condensed Extra Bold" panose="020B0803020202020204" pitchFamily="34" charset="0"/>
              </a:rPr>
              <a:t>SOCCORRITORE EMERGENZA URGENZA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64A2B4A6-5C74-4A84-ACBB-98D825C82E08}"/>
              </a:ext>
            </a:extLst>
          </p:cNvPr>
          <p:cNvSpPr txBox="1"/>
          <p:nvPr/>
        </p:nvSpPr>
        <p:spPr>
          <a:xfrm>
            <a:off x="449033" y="1802240"/>
            <a:ext cx="8273143" cy="3046988"/>
          </a:xfrm>
          <a:prstGeom prst="rect">
            <a:avLst/>
          </a:prstGeom>
          <a:solidFill>
            <a:schemeClr val="bg1">
              <a:alpha val="53000"/>
            </a:schemeClr>
          </a:solidFill>
          <a:effectLst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400" dirty="0"/>
              <a:t>rilevare i principali parametri vitali della persona soccorsa;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400" dirty="0"/>
              <a:t>effettuare le manovre di soccorso, nel rispetto delle procedure fornite da AREU;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400" dirty="0"/>
              <a:t>eseguire le manovre di rianimazione cardio-polmonare;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400" dirty="0"/>
              <a:t>eseguire le manovre necessarie al sostegno delle funzioni vitali, compresa la defibrillazione mediante DAE, direttamente o in collaborazione con il personale sanitario secondo il contingente contesto operativo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9D7FD208-ADA8-4207-8049-90FC3D100AE7}"/>
              </a:ext>
            </a:extLst>
          </p:cNvPr>
          <p:cNvSpPr txBox="1"/>
          <p:nvPr/>
        </p:nvSpPr>
        <p:spPr>
          <a:xfrm>
            <a:off x="1335000" y="971243"/>
            <a:ext cx="650121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800" b="1" dirty="0">
                <a:solidFill>
                  <a:srgbClr val="002060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Cosa ti insegna</a:t>
            </a:r>
          </a:p>
        </p:txBody>
      </p:sp>
      <p:sp>
        <p:nvSpPr>
          <p:cNvPr id="3" name="Rettangolo 2">
            <a:extLst>
              <a:ext uri="{FF2B5EF4-FFF2-40B4-BE49-F238E27FC236}">
                <a16:creationId xmlns:a16="http://schemas.microsoft.com/office/drawing/2014/main" id="{A566F8E4-55CB-4D04-B9C5-A9A5CA5ABA75}"/>
              </a:ext>
            </a:extLst>
          </p:cNvPr>
          <p:cNvSpPr/>
          <p:nvPr/>
        </p:nvSpPr>
        <p:spPr>
          <a:xfrm>
            <a:off x="27212" y="5778388"/>
            <a:ext cx="9116788" cy="1079612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800" dirty="0">
              <a:solidFill>
                <a:schemeClr val="bg1"/>
              </a:solidFill>
              <a:latin typeface="Tw Cen MT Condensed Extra Bold" panose="020B0803020202020204" pitchFamily="34" charset="0"/>
            </a:endParaRP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6A0BD43B-FE3A-45C9-9E47-F1E7A9214F0A}"/>
              </a:ext>
            </a:extLst>
          </p:cNvPr>
          <p:cNvSpPr txBox="1"/>
          <p:nvPr/>
        </p:nvSpPr>
        <p:spPr>
          <a:xfrm>
            <a:off x="2242454" y="6119336"/>
            <a:ext cx="505097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dirty="0">
                <a:solidFill>
                  <a:schemeClr val="bg1"/>
                </a:solidFill>
                <a:latin typeface="Tw Cen MT Condensed Extra Bold" panose="020B0803020202020204" pitchFamily="34" charset="0"/>
              </a:rPr>
              <a:t>Volontari Autoambulanza Brembilla ODV</a:t>
            </a:r>
          </a:p>
          <a:p>
            <a:endParaRPr lang="it-IT" dirty="0"/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C93150D6-2436-4C3C-A0BA-7E19ED2535C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3000"/>
                    </a14:imgEffect>
                    <a14:imgEffect>
                      <a14:brightnessContrast bright="-4000" contras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879" y="5860506"/>
            <a:ext cx="928293" cy="915375"/>
          </a:xfrm>
          <a:prstGeom prst="rect">
            <a:avLst/>
          </a:prstGeom>
          <a:effectLst>
            <a:outerShdw blurRad="406400" dist="50800" dir="5400000" sx="1000" sy="1000" algn="ctr" rotWithShape="0">
              <a:srgbClr val="000000">
                <a:alpha val="69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1589022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59350831-21EF-4FD0-99BE-A29BD8395E05}"/>
              </a:ext>
            </a:extLst>
          </p:cNvPr>
          <p:cNvSpPr txBox="1"/>
          <p:nvPr/>
        </p:nvSpPr>
        <p:spPr>
          <a:xfrm>
            <a:off x="0" y="-10494"/>
            <a:ext cx="9171212" cy="830997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4800" dirty="0">
                <a:solidFill>
                  <a:schemeClr val="bg1"/>
                </a:solidFill>
                <a:latin typeface="Tw Cen MT Condensed Extra Bold" panose="020B0803020202020204" pitchFamily="34" charset="0"/>
              </a:rPr>
              <a:t>SOCCORRITORE EMERGENZA URGENZA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64A2B4A6-5C74-4A84-ACBB-98D825C82E08}"/>
              </a:ext>
            </a:extLst>
          </p:cNvPr>
          <p:cNvSpPr txBox="1"/>
          <p:nvPr/>
        </p:nvSpPr>
        <p:spPr>
          <a:xfrm>
            <a:off x="449032" y="1590197"/>
            <a:ext cx="8273143" cy="3785652"/>
          </a:xfrm>
          <a:prstGeom prst="rect">
            <a:avLst/>
          </a:prstGeom>
          <a:solidFill>
            <a:schemeClr val="bg1">
              <a:alpha val="53000"/>
            </a:schemeClr>
          </a:solidFill>
          <a:effectLst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000" dirty="0"/>
              <a:t>eseguire le operazioni di </a:t>
            </a:r>
            <a:r>
              <a:rPr lang="it-IT" sz="2000" dirty="0" err="1"/>
              <a:t>estricazione</a:t>
            </a:r>
            <a:r>
              <a:rPr lang="it-IT" sz="2000" dirty="0"/>
              <a:t> dell’infortunato dal veicolo;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000" dirty="0"/>
              <a:t>utilizzare le tecniche di immobilizzazione e mobilizzazione </a:t>
            </a:r>
            <a:r>
              <a:rPr lang="it-IT" sz="2000" dirty="0" err="1"/>
              <a:t>atraumatica</a:t>
            </a:r>
            <a:r>
              <a:rPr lang="it-IT" sz="2000" dirty="0"/>
              <a:t> adulto e pediatrica;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000" dirty="0"/>
              <a:t>eseguire le manovre necessarie per il corretto posizionamento dell’infortunato;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000" dirty="0"/>
              <a:t>eseguire il trasporto del paziente nei locali di accettazione ospedaliera;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000" dirty="0"/>
              <a:t>collaborare, secondo le indicazioni fornite da AREU, nell’ambito degli eventi maggiori/</a:t>
            </a:r>
            <a:r>
              <a:rPr lang="it-IT" sz="2000" dirty="0" err="1"/>
              <a:t>maxiemergenze</a:t>
            </a:r>
            <a:r>
              <a:rPr lang="it-IT" sz="2000" dirty="0"/>
              <a:t>, in relazione alle specifiche competenze (triage, trasporto, comunicazioni, evacuazione);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000" dirty="0"/>
              <a:t>conoscere e saper gestire le principali reazioni del Soccorritore durante le diverse fasi del soccorso e i bisogni relazionali dei pazienti in situazione di urgenza.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9D7FD208-ADA8-4207-8049-90FC3D100AE7}"/>
              </a:ext>
            </a:extLst>
          </p:cNvPr>
          <p:cNvSpPr txBox="1"/>
          <p:nvPr/>
        </p:nvSpPr>
        <p:spPr>
          <a:xfrm>
            <a:off x="1334999" y="745952"/>
            <a:ext cx="650121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800" b="1" dirty="0">
                <a:solidFill>
                  <a:srgbClr val="002060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Cosa ti insegna</a:t>
            </a:r>
          </a:p>
        </p:txBody>
      </p:sp>
      <p:sp>
        <p:nvSpPr>
          <p:cNvPr id="3" name="Rettangolo 2">
            <a:extLst>
              <a:ext uri="{FF2B5EF4-FFF2-40B4-BE49-F238E27FC236}">
                <a16:creationId xmlns:a16="http://schemas.microsoft.com/office/drawing/2014/main" id="{A566F8E4-55CB-4D04-B9C5-A9A5CA5ABA75}"/>
              </a:ext>
            </a:extLst>
          </p:cNvPr>
          <p:cNvSpPr/>
          <p:nvPr/>
        </p:nvSpPr>
        <p:spPr>
          <a:xfrm>
            <a:off x="27212" y="5778388"/>
            <a:ext cx="9116788" cy="1079612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800" dirty="0">
              <a:solidFill>
                <a:schemeClr val="bg1"/>
              </a:solidFill>
              <a:latin typeface="Tw Cen MT Condensed Extra Bold" panose="020B0803020202020204" pitchFamily="34" charset="0"/>
            </a:endParaRP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6A0BD43B-FE3A-45C9-9E47-F1E7A9214F0A}"/>
              </a:ext>
            </a:extLst>
          </p:cNvPr>
          <p:cNvSpPr txBox="1"/>
          <p:nvPr/>
        </p:nvSpPr>
        <p:spPr>
          <a:xfrm>
            <a:off x="2242454" y="6119336"/>
            <a:ext cx="505097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dirty="0">
                <a:solidFill>
                  <a:schemeClr val="bg1"/>
                </a:solidFill>
                <a:latin typeface="Tw Cen MT Condensed Extra Bold" panose="020B0803020202020204" pitchFamily="34" charset="0"/>
              </a:rPr>
              <a:t>Volontari Autoambulanza Brembilla ODV</a:t>
            </a:r>
          </a:p>
          <a:p>
            <a:endParaRPr lang="it-IT" dirty="0"/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C93150D6-2436-4C3C-A0BA-7E19ED2535C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3000"/>
                    </a14:imgEffect>
                    <a14:imgEffect>
                      <a14:brightnessContrast bright="-4000" contras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879" y="5860506"/>
            <a:ext cx="928293" cy="915375"/>
          </a:xfrm>
          <a:prstGeom prst="rect">
            <a:avLst/>
          </a:prstGeom>
          <a:effectLst>
            <a:outerShdw blurRad="406400" dist="50800" dir="5400000" sx="1000" sy="1000" algn="ctr" rotWithShape="0">
              <a:srgbClr val="000000">
                <a:alpha val="69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9263155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59350831-21EF-4FD0-99BE-A29BD8395E05}"/>
              </a:ext>
            </a:extLst>
          </p:cNvPr>
          <p:cNvSpPr txBox="1"/>
          <p:nvPr/>
        </p:nvSpPr>
        <p:spPr>
          <a:xfrm>
            <a:off x="0" y="-10494"/>
            <a:ext cx="9171212" cy="830997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4800" dirty="0">
                <a:solidFill>
                  <a:schemeClr val="bg1"/>
                </a:solidFill>
                <a:latin typeface="Tw Cen MT Condensed Extra Bold" panose="020B0803020202020204" pitchFamily="34" charset="0"/>
              </a:rPr>
              <a:t>SOCCORRITORE EMERGENZA URGENZA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64A2B4A6-5C74-4A84-ACBB-98D825C82E08}"/>
              </a:ext>
            </a:extLst>
          </p:cNvPr>
          <p:cNvSpPr txBox="1"/>
          <p:nvPr/>
        </p:nvSpPr>
        <p:spPr>
          <a:xfrm>
            <a:off x="449034" y="1173219"/>
            <a:ext cx="8273143" cy="2554545"/>
          </a:xfrm>
          <a:prstGeom prst="rect">
            <a:avLst/>
          </a:prstGeom>
          <a:solidFill>
            <a:schemeClr val="bg1">
              <a:alpha val="53000"/>
            </a:schemeClr>
          </a:solidFill>
          <a:effectLst/>
        </p:spPr>
        <p:txBody>
          <a:bodyPr wrap="square" rtlCol="0">
            <a:spAutoFit/>
          </a:bodyPr>
          <a:lstStyle/>
          <a:p>
            <a:pPr algn="ctr"/>
            <a:r>
              <a:rPr lang="it-IT" sz="3200" b="1" dirty="0"/>
              <a:t>PENSI DI ESSERE INTERESSATA/O?</a:t>
            </a:r>
          </a:p>
          <a:p>
            <a:r>
              <a:rPr lang="it-IT" sz="3200" dirty="0"/>
              <a:t>Per maggiori informazioni puoi contattarci: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sz="3200" dirty="0"/>
              <a:t>via mail a: </a:t>
            </a:r>
            <a:r>
              <a:rPr lang="it-IT" sz="3200" dirty="0">
                <a:hlinkClick r:id="rId2"/>
              </a:rPr>
              <a:t>formazione@vab-brembilla.it</a:t>
            </a:r>
            <a:endParaRPr lang="it-IT" sz="32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sz="3200" dirty="0"/>
              <a:t>chiamando o con messaggio </a:t>
            </a:r>
            <a:r>
              <a:rPr lang="it-IT" sz="3200" dirty="0" err="1"/>
              <a:t>whatsapp</a:t>
            </a:r>
            <a:r>
              <a:rPr lang="it-IT" sz="3200" dirty="0"/>
              <a:t> al </a:t>
            </a:r>
            <a:r>
              <a:rPr lang="it-IT" sz="3200" b="1" dirty="0"/>
              <a:t>3282118897</a:t>
            </a:r>
          </a:p>
        </p:txBody>
      </p:sp>
      <p:sp>
        <p:nvSpPr>
          <p:cNvPr id="3" name="Rettangolo 2">
            <a:extLst>
              <a:ext uri="{FF2B5EF4-FFF2-40B4-BE49-F238E27FC236}">
                <a16:creationId xmlns:a16="http://schemas.microsoft.com/office/drawing/2014/main" id="{A566F8E4-55CB-4D04-B9C5-A9A5CA5ABA75}"/>
              </a:ext>
            </a:extLst>
          </p:cNvPr>
          <p:cNvSpPr/>
          <p:nvPr/>
        </p:nvSpPr>
        <p:spPr>
          <a:xfrm>
            <a:off x="27212" y="5778388"/>
            <a:ext cx="9116788" cy="1079612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800" dirty="0">
              <a:solidFill>
                <a:schemeClr val="bg1"/>
              </a:solidFill>
              <a:latin typeface="Tw Cen MT Condensed Extra Bold" panose="020B0803020202020204" pitchFamily="34" charset="0"/>
            </a:endParaRP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6A0BD43B-FE3A-45C9-9E47-F1E7A9214F0A}"/>
              </a:ext>
            </a:extLst>
          </p:cNvPr>
          <p:cNvSpPr txBox="1"/>
          <p:nvPr/>
        </p:nvSpPr>
        <p:spPr>
          <a:xfrm>
            <a:off x="2242454" y="6119336"/>
            <a:ext cx="505097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dirty="0">
                <a:solidFill>
                  <a:schemeClr val="bg1"/>
                </a:solidFill>
                <a:latin typeface="Tw Cen MT Condensed Extra Bold" panose="020B0803020202020204" pitchFamily="34" charset="0"/>
              </a:rPr>
              <a:t>Volontari Autoambulanza Brembilla ODV</a:t>
            </a:r>
          </a:p>
          <a:p>
            <a:endParaRPr lang="it-IT" dirty="0"/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C93150D6-2436-4C3C-A0BA-7E19ED2535C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3000"/>
                    </a14:imgEffect>
                    <a14:imgEffect>
                      <a14:brightnessContrast bright="-4000" contras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879" y="5860506"/>
            <a:ext cx="928293" cy="915375"/>
          </a:xfrm>
          <a:prstGeom prst="rect">
            <a:avLst/>
          </a:prstGeom>
          <a:effectLst>
            <a:outerShdw blurRad="406400" dist="50800" dir="5400000" sx="1000" sy="1000" algn="ctr" rotWithShape="0">
              <a:srgbClr val="000000">
                <a:alpha val="69000"/>
              </a:srgbClr>
            </a:outerShdw>
          </a:effectLst>
        </p:spPr>
      </p:pic>
      <p:sp>
        <p:nvSpPr>
          <p:cNvPr id="6" name="Rettangolo 5">
            <a:extLst>
              <a:ext uri="{FF2B5EF4-FFF2-40B4-BE49-F238E27FC236}">
                <a16:creationId xmlns:a16="http://schemas.microsoft.com/office/drawing/2014/main" id="{DAFDB2E2-E8E8-455F-86DA-9B4AF5CC2DED}"/>
              </a:ext>
            </a:extLst>
          </p:cNvPr>
          <p:cNvSpPr/>
          <p:nvPr/>
        </p:nvSpPr>
        <p:spPr>
          <a:xfrm>
            <a:off x="193223" y="3855120"/>
            <a:ext cx="8950777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3200" b="1" dirty="0"/>
              <a:t>COMPILA LA DOMANDA DI PREISCRIZIONE </a:t>
            </a:r>
          </a:p>
          <a:p>
            <a:pPr algn="ctr"/>
            <a:r>
              <a:rPr lang="it-IT" sz="3200" b="1" dirty="0"/>
              <a:t>(non vincolante)</a:t>
            </a:r>
          </a:p>
          <a:p>
            <a:pPr algn="ctr"/>
            <a:r>
              <a:rPr lang="it-IT" sz="3200" b="1" dirty="0">
                <a:hlinkClick r:id="rId5"/>
              </a:rPr>
              <a:t>https://bit.ly/3SZVkZt</a:t>
            </a:r>
            <a:endParaRPr lang="it-IT" sz="3200" b="1" dirty="0"/>
          </a:p>
        </p:txBody>
      </p:sp>
    </p:spTree>
    <p:extLst>
      <p:ext uri="{BB962C8B-B14F-4D97-AF65-F5344CB8AC3E}">
        <p14:creationId xmlns:p14="http://schemas.microsoft.com/office/powerpoint/2010/main" val="238542318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355</TotalTime>
  <Words>475</Words>
  <Application>Microsoft Office PowerPoint</Application>
  <PresentationFormat>Presentazione su schermo (4:3)</PresentationFormat>
  <Paragraphs>61</Paragraphs>
  <Slides>9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7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7" baseType="lpstr">
      <vt:lpstr>Arial</vt:lpstr>
      <vt:lpstr>Calibri</vt:lpstr>
      <vt:lpstr>Calibri Light</vt:lpstr>
      <vt:lpstr>Courier New</vt:lpstr>
      <vt:lpstr>Franklin Gothic Demi Cond</vt:lpstr>
      <vt:lpstr>MV Boli</vt:lpstr>
      <vt:lpstr>Tw Cen MT Condensed Extra Bold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Miro Salvi</dc:creator>
  <cp:lastModifiedBy>Miro Salvi</cp:lastModifiedBy>
  <cp:revision>34</cp:revision>
  <dcterms:created xsi:type="dcterms:W3CDTF">2022-10-09T20:57:30Z</dcterms:created>
  <dcterms:modified xsi:type="dcterms:W3CDTF">2022-11-03T13:41:35Z</dcterms:modified>
</cp:coreProperties>
</file>